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3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  <p:sldMasterId id="2147486774" r:id="rId3"/>
    <p:sldMasterId id="2147486830" r:id="rId4"/>
  </p:sldMasterIdLst>
  <p:notesMasterIdLst>
    <p:notesMasterId r:id="rId22"/>
  </p:notesMasterIdLst>
  <p:handoutMasterIdLst>
    <p:handoutMasterId r:id="rId23"/>
  </p:handoutMasterIdLst>
  <p:sldIdLst>
    <p:sldId id="2147479516" r:id="rId5"/>
    <p:sldId id="2147479542" r:id="rId6"/>
    <p:sldId id="2147479544" r:id="rId7"/>
    <p:sldId id="2147479539" r:id="rId8"/>
    <p:sldId id="2147479541" r:id="rId9"/>
    <p:sldId id="2147479548" r:id="rId10"/>
    <p:sldId id="2147479543" r:id="rId11"/>
    <p:sldId id="2147479534" r:id="rId12"/>
    <p:sldId id="2147479549" r:id="rId13"/>
    <p:sldId id="2147479547" r:id="rId14"/>
    <p:sldId id="2147479535" r:id="rId15"/>
    <p:sldId id="2147479531" r:id="rId16"/>
    <p:sldId id="2147479550" r:id="rId17"/>
    <p:sldId id="2147479551" r:id="rId18"/>
    <p:sldId id="2147479540" r:id="rId19"/>
    <p:sldId id="259" r:id="rId20"/>
    <p:sldId id="2142534308" r:id="rId21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387FF9"/>
    <a:srgbClr val="F05A28"/>
    <a:srgbClr val="FFB600"/>
    <a:srgbClr val="244EFF"/>
    <a:srgbClr val="1254FF"/>
    <a:srgbClr val="9B4C9C"/>
    <a:srgbClr val="6DC8D7"/>
    <a:srgbClr val="4E87C0"/>
    <a:srgbClr val="244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87" d="100"/>
          <a:sy n="87" d="100"/>
        </p:scale>
        <p:origin x="478" y="46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FA094-197B-4478-8C46-95113CB4B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8216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17562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67490"/>
      </p:ext>
    </p:extLst>
  </p:cSld>
  <p:clrMapOvr>
    <a:masterClrMapping/>
  </p:clrMapOvr>
  <p:transition spd="med"/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85834"/>
      </p:ext>
    </p:extLst>
  </p:cSld>
  <p:clrMapOvr>
    <a:masterClrMapping/>
  </p:clrMapOvr>
  <p:transition spd="med"/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09448"/>
      </p:ext>
    </p:extLst>
  </p:cSld>
  <p:clrMapOvr>
    <a:masterClrMapping/>
  </p:clrMapOvr>
  <p:transition spd="med"/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3657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78402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6736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027198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6086289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28544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82010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15853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11964"/>
      </p:ext>
    </p:extLst>
  </p:cSld>
  <p:clrMapOvr>
    <a:masterClrMapping/>
  </p:clrMapOvr>
  <p:transition spd="med"/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5338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2944"/>
      </p:ext>
    </p:extLst>
  </p:cSld>
  <p:clrMapOvr>
    <a:masterClrMapping/>
  </p:clrMapOvr>
  <p:transition spd="med"/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2256"/>
      </p:ext>
    </p:extLst>
  </p:cSld>
  <p:clrMapOvr>
    <a:masterClrMapping/>
  </p:clrMapOvr>
  <p:transition spd="med"/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1391"/>
      </p:ext>
    </p:extLst>
  </p:cSld>
  <p:clrMapOvr>
    <a:masterClrMapping/>
  </p:clrMapOvr>
  <p:transition spd="med"/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446079"/>
      </p:ext>
    </p:extLst>
  </p:cSld>
  <p:clrMapOvr>
    <a:masterClrMapping/>
  </p:clrMapOvr>
  <p:transition spd="med"/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72287"/>
      </p:ext>
    </p:extLst>
  </p:cSld>
  <p:clrMapOvr>
    <a:masterClrMapping/>
  </p:clrMapOvr>
  <p:transition spd="med"/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09136"/>
      </p:ext>
    </p:extLst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88058"/>
      </p:ext>
    </p:extLst>
  </p:cSld>
  <p:clrMapOvr>
    <a:masterClrMapping/>
  </p:clrMapOvr>
  <p:transition spd="med"/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09370"/>
      </p:ext>
    </p:extLst>
  </p:cSld>
  <p:clrMapOvr>
    <a:masterClrMapping/>
  </p:clrMapOvr>
  <p:transition spd="med"/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00044"/>
      </p:ext>
    </p:extLst>
  </p:cSld>
  <p:clrMapOvr>
    <a:masterClrMapping/>
  </p:clrMapOvr>
  <p:transition spd="med"/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0530707"/>
      </p:ext>
    </p:extLst>
  </p:cSld>
  <p:clrMapOvr>
    <a:masterClrMapping/>
  </p:clrMapOvr>
  <p:transition spd="med"/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09199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034666"/>
      </p:ext>
    </p:extLst>
  </p:cSld>
  <p:clrMapOvr>
    <a:masterClrMapping/>
  </p:clrMapOvr>
  <p:transition spd="med"/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29107"/>
      </p:ext>
    </p:extLst>
  </p:cSld>
  <p:clrMapOvr>
    <a:masterClrMapping/>
  </p:clrMapOvr>
  <p:transition spd="med"/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0267"/>
      </p:ext>
    </p:extLst>
  </p:cSld>
  <p:clrMapOvr>
    <a:masterClrMapping/>
  </p:clrMapOvr>
  <p:transition spd="med"/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43462"/>
      </p:ext>
    </p:extLst>
  </p:cSld>
  <p:clrMapOvr>
    <a:masterClrMapping/>
  </p:clrMapOvr>
  <p:transition spd="med"/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97213"/>
      </p:ext>
    </p:extLst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22573"/>
      </p:ext>
    </p:extLst>
  </p:cSld>
  <p:clrMapOvr>
    <a:masterClrMapping/>
  </p:clrMapOvr>
  <p:transition spd="med"/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32551"/>
      </p:ext>
    </p:extLst>
  </p:cSld>
  <p:clrMapOvr>
    <a:masterClrMapping/>
  </p:clrMapOvr>
  <p:transition spd="med"/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16758"/>
      </p:ext>
    </p:extLst>
  </p:cSld>
  <p:clrMapOvr>
    <a:masterClrMapping/>
  </p:clrMapOvr>
  <p:transition spd="med"/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2926"/>
      </p:ext>
    </p:extLst>
  </p:cSld>
  <p:clrMapOvr>
    <a:masterClrMapping/>
  </p:clrMapOvr>
  <p:transition spd="med"/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5329"/>
      </p:ext>
    </p:extLst>
  </p:cSld>
  <p:clrMapOvr>
    <a:masterClrMapping/>
  </p:clrMapOvr>
  <p:transition spd="med"/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01441"/>
      </p:ext>
    </p:extLst>
  </p:cSld>
  <p:clrMapOvr>
    <a:masterClrMapping/>
  </p:clrMapOvr>
  <p:transition spd="med"/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694016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3657263"/>
      </p:ext>
    </p:extLst>
  </p:cSld>
  <p:clrMapOvr>
    <a:masterClrMapping/>
  </p:clrMapOvr>
  <p:transition spd="med"/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51949267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796253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94354832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8186156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20901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29284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44805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7573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31541940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5797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1744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265728596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67853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7551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71484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9596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01E11168-8B88-C1E9-616A-383B99949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9551">
            <a:off x="723410" y="-1575588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2729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4919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1237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6890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3665ABBA-CFF7-1216-D835-DCBDE43CAD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" y="-80148"/>
            <a:ext cx="679533" cy="5419448"/>
          </a:xfrm>
          <a:prstGeom prst="rect">
            <a:avLst/>
          </a:prstGeom>
        </p:spPr>
      </p:pic>
      <p:pic>
        <p:nvPicPr>
          <p:cNvPr id="9" name="Picture 8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7F22F24-D003-9621-576E-722327C46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" y="5157457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4056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42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4F67-6D3E-77F6-0D97-74EC9B80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682B0-28AE-1739-7385-0F2917AB9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FE9D-ECA9-C2AF-C888-C0CD57D8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6C498-6354-9904-5C03-1551DEE5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AA557-F07F-D9CF-D732-E401BC9F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E21E4F9-E01A-2C54-67FC-7094F1109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1062" y="-6385272"/>
            <a:ext cx="981575" cy="78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1803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2120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8051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1037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6754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5838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7885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7D61-29FE-A600-B358-7D47497B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61333-BF4E-22B8-3A7B-9F712E371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8C00F-5F89-19A4-4275-DBC5A866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5A88C-044A-AC2A-7AD6-54FB55BC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413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DB0AA-72AA-ECED-23CE-ED3E09B4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BF14F-F5F4-6C97-9BC8-68131A47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4F59-E370-27DB-FE27-22DF84A8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6200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47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9029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5015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F88D-B325-9559-56AA-C880E678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BB422-DB9F-0910-7F30-33373C05A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3F566-3B13-3096-B4DF-6DFA118E0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90188-5A95-A707-DFCF-271A4245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E1410-CFCA-5BCD-CE4C-65A13708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12598-63FC-33E3-6EEC-DF6F493F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7060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098A-9341-5856-5057-C24CF259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074D-7E31-173B-0F21-CCEE0548A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972E7-C35B-A818-7118-38E4C82B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6884-9707-172F-4202-ECA967EB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C491-0657-AA14-70D6-AD34E4AC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3940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B76FF-38A0-B31D-44CF-31812DAD7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9762F-FE42-4CE8-BB2E-8C7F05652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45A6-9010-2858-06AB-B59326AB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FD89-0AB7-D540-1FD9-367DC73F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66BDA-2854-753C-BC1B-40E29AA4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155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9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133.xml"/><Relationship Id="rId42" Type="http://schemas.openxmlformats.org/officeDocument/2006/relationships/slideLayout" Target="../slideLayouts/slideLayout141.xml"/><Relationship Id="rId47" Type="http://schemas.openxmlformats.org/officeDocument/2006/relationships/slideLayout" Target="../slideLayouts/slideLayout146.xml"/><Relationship Id="rId50" Type="http://schemas.openxmlformats.org/officeDocument/2006/relationships/slideLayout" Target="../slideLayouts/slideLayout149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6.xml"/><Relationship Id="rId40" Type="http://schemas.openxmlformats.org/officeDocument/2006/relationships/slideLayout" Target="../slideLayouts/slideLayout139.xml"/><Relationship Id="rId45" Type="http://schemas.openxmlformats.org/officeDocument/2006/relationships/slideLayout" Target="../slideLayouts/slideLayout144.xml"/><Relationship Id="rId53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4" Type="http://schemas.openxmlformats.org/officeDocument/2006/relationships/slideLayout" Target="../slideLayouts/slideLayout143.xml"/><Relationship Id="rId52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4.xml"/><Relationship Id="rId43" Type="http://schemas.openxmlformats.org/officeDocument/2006/relationships/slideLayout" Target="../slideLayouts/slideLayout142.xml"/><Relationship Id="rId48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07.xml"/><Relationship Id="rId51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7.xml"/><Relationship Id="rId46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40.xml"/><Relationship Id="rId54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36" Type="http://schemas.openxmlformats.org/officeDocument/2006/relationships/slideLayout" Target="../slideLayouts/slideLayout135.xml"/><Relationship Id="rId49" Type="http://schemas.openxmlformats.org/officeDocument/2006/relationships/slideLayout" Target="../slideLayouts/slideLayout1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image" Target="../media/image21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009205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75" r:id="rId1"/>
    <p:sldLayoutId id="2147486776" r:id="rId2"/>
    <p:sldLayoutId id="2147486777" r:id="rId3"/>
    <p:sldLayoutId id="2147486778" r:id="rId4"/>
    <p:sldLayoutId id="2147486779" r:id="rId5"/>
    <p:sldLayoutId id="2147486780" r:id="rId6"/>
    <p:sldLayoutId id="2147486781" r:id="rId7"/>
    <p:sldLayoutId id="2147486782" r:id="rId8"/>
    <p:sldLayoutId id="2147486783" r:id="rId9"/>
    <p:sldLayoutId id="2147486784" r:id="rId10"/>
    <p:sldLayoutId id="2147486786" r:id="rId11"/>
    <p:sldLayoutId id="2147486787" r:id="rId12"/>
    <p:sldLayoutId id="2147486788" r:id="rId13"/>
    <p:sldLayoutId id="2147486789" r:id="rId14"/>
    <p:sldLayoutId id="2147486790" r:id="rId15"/>
    <p:sldLayoutId id="2147486791" r:id="rId16"/>
    <p:sldLayoutId id="2147486792" r:id="rId17"/>
    <p:sldLayoutId id="2147486793" r:id="rId18"/>
    <p:sldLayoutId id="2147486794" r:id="rId19"/>
    <p:sldLayoutId id="2147486795" r:id="rId20"/>
    <p:sldLayoutId id="2147486796" r:id="rId21"/>
    <p:sldLayoutId id="2147486797" r:id="rId22"/>
    <p:sldLayoutId id="2147486798" r:id="rId23"/>
    <p:sldLayoutId id="2147486799" r:id="rId24"/>
    <p:sldLayoutId id="2147486800" r:id="rId25"/>
    <p:sldLayoutId id="2147486801" r:id="rId26"/>
    <p:sldLayoutId id="2147486802" r:id="rId27"/>
    <p:sldLayoutId id="2147486803" r:id="rId28"/>
    <p:sldLayoutId id="2147486804" r:id="rId29"/>
    <p:sldLayoutId id="2147486805" r:id="rId30"/>
    <p:sldLayoutId id="2147486806" r:id="rId31"/>
    <p:sldLayoutId id="2147486807" r:id="rId32"/>
    <p:sldLayoutId id="2147486808" r:id="rId33"/>
    <p:sldLayoutId id="2147486809" r:id="rId34"/>
    <p:sldLayoutId id="2147486810" r:id="rId35"/>
    <p:sldLayoutId id="2147486811" r:id="rId36"/>
    <p:sldLayoutId id="2147486812" r:id="rId37"/>
    <p:sldLayoutId id="2147486813" r:id="rId38"/>
    <p:sldLayoutId id="2147486814" r:id="rId39"/>
    <p:sldLayoutId id="2147486815" r:id="rId40"/>
    <p:sldLayoutId id="2147486816" r:id="rId41"/>
    <p:sldLayoutId id="2147486817" r:id="rId42"/>
    <p:sldLayoutId id="2147486818" r:id="rId43"/>
    <p:sldLayoutId id="2147486819" r:id="rId44"/>
    <p:sldLayoutId id="2147486820" r:id="rId45"/>
    <p:sldLayoutId id="2147486821" r:id="rId46"/>
    <p:sldLayoutId id="2147486822" r:id="rId47"/>
    <p:sldLayoutId id="2147486823" r:id="rId48"/>
    <p:sldLayoutId id="2147486824" r:id="rId49"/>
    <p:sldLayoutId id="2147486825" r:id="rId50"/>
    <p:sldLayoutId id="2147486826" r:id="rId51"/>
    <p:sldLayoutId id="2147486827" r:id="rId52"/>
    <p:sldLayoutId id="2147486828" r:id="rId53"/>
    <p:sldLayoutId id="2147486829" r:id="rId54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0DE35-9F85-699C-FAF0-DFF0ED9A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0E67D-C275-33B9-ED15-13B191799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9E26-CC08-1FF6-9A30-0F99C1C6D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136C-F55F-46BE-1C70-79CDBA2B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ED83D-1030-0E0B-046A-CBFC347F0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urple letter on a black background&#10;&#10;AI-generated content may be incorrect.">
            <a:extLst>
              <a:ext uri="{FF2B5EF4-FFF2-40B4-BE49-F238E27FC236}">
                <a16:creationId xmlns:a16="http://schemas.microsoft.com/office/drawing/2014/main" id="{C3077241-36B3-769C-EB1E-7166AD79D3B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492433" y="6346963"/>
            <a:ext cx="1861367" cy="371257"/>
          </a:xfrm>
          <a:prstGeom prst="rect">
            <a:avLst/>
          </a:prstGeom>
        </p:spPr>
      </p:pic>
      <p:pic>
        <p:nvPicPr>
          <p:cNvPr id="8" name="Picture 7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577A9E2D-9D2E-0944-E55D-134F755B8206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4" y="5941934"/>
            <a:ext cx="2362625" cy="11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5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31" r:id="rId1"/>
    <p:sldLayoutId id="2147486832" r:id="rId2"/>
    <p:sldLayoutId id="2147486833" r:id="rId3"/>
    <p:sldLayoutId id="2147486834" r:id="rId4"/>
    <p:sldLayoutId id="2147486835" r:id="rId5"/>
    <p:sldLayoutId id="2147486836" r:id="rId6"/>
    <p:sldLayoutId id="2147486837" r:id="rId7"/>
    <p:sldLayoutId id="2147486838" r:id="rId8"/>
    <p:sldLayoutId id="2147486839" r:id="rId9"/>
    <p:sldLayoutId id="2147486840" r:id="rId10"/>
    <p:sldLayoutId id="2147486841" r:id="rId11"/>
    <p:sldLayoutId id="2147486842" r:id="rId12"/>
    <p:sldLayoutId id="2147486843" r:id="rId13"/>
    <p:sldLayoutId id="2147486844" r:id="rId14"/>
    <p:sldLayoutId id="2147486845" r:id="rId15"/>
    <p:sldLayoutId id="2147486846" r:id="rId16"/>
    <p:sldLayoutId id="2147486847" r:id="rId17"/>
    <p:sldLayoutId id="2147486848" r:id="rId18"/>
    <p:sldLayoutId id="2147486849" r:id="rId19"/>
    <p:sldLayoutId id="2147486850" r:id="rId20"/>
    <p:sldLayoutId id="214748685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2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4" y="6083300"/>
            <a:ext cx="3576165" cy="537147"/>
          </a:xfrm>
        </p:spPr>
        <p:txBody>
          <a:bodyPr/>
          <a:lstStyle/>
          <a:p>
            <a:r>
              <a:rPr lang="es-419" b="1" dirty="0"/>
              <a:t>Sanjula Ganepola</a:t>
            </a:r>
          </a:p>
          <a:p>
            <a:r>
              <a:rPr lang="en-US" dirty="0"/>
              <a:t>Software Developer – IBM </a:t>
            </a:r>
            <a:r>
              <a:rPr lang="en-US" dirty="0" err="1"/>
              <a:t>i</a:t>
            </a:r>
            <a:r>
              <a:rPr lang="en-US" dirty="0"/>
              <a:t> App Dev &amp; AI Toolchain</a:t>
            </a:r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8113" y="6083300"/>
            <a:ext cx="2473384" cy="538507"/>
          </a:xfrm>
        </p:spPr>
        <p:txBody>
          <a:bodyPr/>
          <a:lstStyle/>
          <a:p>
            <a:r>
              <a:rPr lang="en-US" dirty="0">
                <a:hlinkClick r:id="rId3"/>
              </a:rPr>
              <a:t>Sanjula.Ganepola@ibm.com</a:t>
            </a:r>
            <a:endParaRPr lang="en-US" dirty="0"/>
          </a:p>
          <a:p>
            <a:r>
              <a:rPr lang="en-US" dirty="0"/>
              <a:t>2025 February</a:t>
            </a:r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 Features You Didn’t Know Existed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0D5A2-BF76-F48E-4DD3-55627ABE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C5B01A-43C7-15F6-C43B-17FF6850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Code Editing – Overtype vs. Insert Mode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D0193-0365-308A-9CF8-8BBF4977CD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1C842-8CE6-1845-EBE5-BEF69EECDD7E}"/>
              </a:ext>
            </a:extLst>
          </p:cNvPr>
          <p:cNvSpPr txBox="1"/>
          <p:nvPr/>
        </p:nvSpPr>
        <p:spPr>
          <a:xfrm>
            <a:off x="2203206" y="780289"/>
            <a:ext cx="7785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Use the command “Toggle Overtype/Insert Mode”</a:t>
            </a:r>
            <a:endParaRPr lang="en-CA" dirty="0">
              <a:solidFill>
                <a:schemeClr val="accent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314DF3-7BB6-436C-2594-869C9E8D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993" y="1228632"/>
            <a:ext cx="7810013" cy="52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73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B04CE-77BA-4B1D-2305-FB919BDAB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42F110-8186-080E-5BDB-32A31176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Editing – Code Snippets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7FD33-92D8-391B-4E08-380FDF306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4EF86-9D3D-D1E8-C082-49EB0391B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926" y="1175764"/>
            <a:ext cx="8814147" cy="52333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92F5FD-A53C-1699-22E8-C43E564C776D}"/>
              </a:ext>
            </a:extLst>
          </p:cNvPr>
          <p:cNvSpPr txBox="1"/>
          <p:nvPr/>
        </p:nvSpPr>
        <p:spPr>
          <a:xfrm>
            <a:off x="1688925" y="758309"/>
            <a:ext cx="8814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Start typing the prefix for a snippet or use “Insert Snippet”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129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7AED8-00CB-1A57-3503-B9A665CCD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55AA7-2967-D4C3-A461-7E2F2E99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Editing – Code Actions (Extract to new procedure)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BE4F5-4EEE-F966-7797-0C99FE353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42C25F-6316-6CF6-B557-B67F6E65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3" y="1186961"/>
            <a:ext cx="7971693" cy="53144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31726C-FE9A-1B8F-977C-4EE70C6DBC0A}"/>
              </a:ext>
            </a:extLst>
          </p:cNvPr>
          <p:cNvSpPr txBox="1"/>
          <p:nvPr/>
        </p:nvSpPr>
        <p:spPr>
          <a:xfrm>
            <a:off x="2110154" y="771496"/>
            <a:ext cx="7971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Extract code into a procedure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182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EC9FB-41CE-129D-BC4B-CCA68CDA1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78F73E-4444-5D9E-142D-89DF8B7C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Editing – Code Actions (Test Stub Generation)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9EF7C-95E0-948F-1372-1683B3C8A0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6EAA7D-D71C-60EF-8303-DA594E009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03" y="1166008"/>
            <a:ext cx="7059194" cy="5360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EDE040-5656-EA9D-DE73-11CA3D08C75F}"/>
              </a:ext>
            </a:extLst>
          </p:cNvPr>
          <p:cNvSpPr txBox="1"/>
          <p:nvPr/>
        </p:nvSpPr>
        <p:spPr>
          <a:xfrm>
            <a:off x="2566404" y="736328"/>
            <a:ext cx="7059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Generate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RPGUnit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 test case or test suite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213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8D342-1455-4199-F7EE-34DBAA48C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F6B9B5-235B-73B8-EBFD-B9A55FE4E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Editing – Fill in Test Stub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885FA-2668-09C3-F711-2C0831207E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799670-87C7-39A0-2C78-10C8FFB44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359" y="1138697"/>
            <a:ext cx="6801281" cy="5352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892455-7D38-ACFB-D569-0BBDAABE4913}"/>
              </a:ext>
            </a:extLst>
          </p:cNvPr>
          <p:cNvSpPr txBox="1"/>
          <p:nvPr/>
        </p:nvSpPr>
        <p:spPr>
          <a:xfrm>
            <a:off x="2695359" y="736328"/>
            <a:ext cx="6801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Fill in the test stub with inputs and expected results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333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34075-F285-B6DA-2591-DE62E6832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E458C1-A7C1-1D9E-0198-50DDFE84B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Extensions – Output Channels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A62EA-2233-7D48-7C43-EFB43C9D6A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17850-CE24-F8D5-7958-6A90693BB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099" y="1204960"/>
            <a:ext cx="8863797" cy="52628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B78885-BEEC-CED2-9527-9A93D674A615}"/>
              </a:ext>
            </a:extLst>
          </p:cNvPr>
          <p:cNvSpPr txBox="1"/>
          <p:nvPr/>
        </p:nvSpPr>
        <p:spPr>
          <a:xfrm>
            <a:off x="1664100" y="745121"/>
            <a:ext cx="8863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Diagnose extension issues using the extension’s output channel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33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176A-36EE-17E1-4380-608A28ED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636775"/>
          </a:xfrm>
        </p:spPr>
        <p:txBody>
          <a:bodyPr>
            <a:normAutofit/>
          </a:bodyPr>
          <a:lstStyle/>
          <a:p>
            <a:r>
              <a:rPr lang="en-US" sz="3200"/>
              <a:t>Sanjula Ganepola - VS Code Features You Didn’t Know Existed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70A14-3D74-D0BF-EAFF-B2C19CE2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567"/>
            <a:ext cx="4584192" cy="391839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Please take the last minute of this session to complete the evaluation. A direct link to the evaluation can be found using the QR code to the right.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10D5C-13E3-2F0C-9AC4-5DB660F5C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12" y="2089594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99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FC46A-B56A-6FD5-7E64-EB49DC11A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A4D229-6207-9B24-6029-082530A47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Code Navigation – Go To Symbol in Editor (or Workspace)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CB53D-6D96-2675-CDD7-FC8DA8657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8B28A-56B1-8019-AFF7-1F4539CE9ECC}"/>
              </a:ext>
            </a:extLst>
          </p:cNvPr>
          <p:cNvSpPr txBox="1"/>
          <p:nvPr/>
        </p:nvSpPr>
        <p:spPr>
          <a:xfrm>
            <a:off x="1928079" y="818688"/>
            <a:ext cx="8335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Use the command “Go To Symbol in Editor”, “Go To Symbol in Editor </a:t>
            </a:r>
            <a:r>
              <a:rPr lang="en-US" dirty="0">
                <a:solidFill>
                  <a:schemeClr val="accent2"/>
                </a:solidFill>
                <a:latin typeface="IBM Plex Sans"/>
                <a:cs typeface="Arial"/>
              </a:rPr>
              <a:t>by Category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” or “Go To Symbol in Workspace”</a:t>
            </a:r>
            <a:endParaRPr lang="en-CA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9C028-0135-ACF8-B691-72D8259F8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91" y="1573161"/>
            <a:ext cx="7449217" cy="486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85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2F3A6-F149-6E94-C729-A98B6F95B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523871-F6EB-BFDF-99D9-8490B324E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Code Navigation – Code Folding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BE847-4DE8-DBA3-CC42-4C867EC754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E01E3-CF7F-0DCE-91DF-A5FACE85E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206" y="1219249"/>
            <a:ext cx="7785588" cy="5190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4DC9C9-F348-E90E-0CF8-4C7EC3C0C458}"/>
              </a:ext>
            </a:extLst>
          </p:cNvPr>
          <p:cNvSpPr txBox="1"/>
          <p:nvPr/>
        </p:nvSpPr>
        <p:spPr>
          <a:xfrm>
            <a:off x="2203206" y="780289"/>
            <a:ext cx="7785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Works on procedures, prototypes, data structures, etc.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64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D9773-BD19-0CF4-04D1-372EBB185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D430C4-00E2-0669-22BD-CCE15718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Code Navigation – Breadcrumbs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87FB69-9C64-6E90-EC06-35406D298E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AE1B7-6241-93B4-21C5-C32AB854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560" y="1280910"/>
            <a:ext cx="9142879" cy="5234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CAC097-74E1-4D93-5420-9F01B779F61A}"/>
              </a:ext>
            </a:extLst>
          </p:cNvPr>
          <p:cNvSpPr txBox="1"/>
          <p:nvPr/>
        </p:nvSpPr>
        <p:spPr>
          <a:xfrm>
            <a:off x="2203206" y="780289"/>
            <a:ext cx="7785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Works in local, QSYS, and IFS file systems!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766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5ACDA-7290-724E-E813-5FA946E29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C4A68-F92F-349D-59E9-75BA43382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Code Navigation – Tree View Searching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72068-B6B5-C4BA-BB93-5B3400798F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826206-6372-A3EF-47B3-29AB9178E84E}"/>
              </a:ext>
            </a:extLst>
          </p:cNvPr>
          <p:cNvSpPr txBox="1"/>
          <p:nvPr/>
        </p:nvSpPr>
        <p:spPr>
          <a:xfrm>
            <a:off x="1813271" y="780289"/>
            <a:ext cx="8497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Use “Ctrl + Alt + f” in any view in VS Code (including the Object/IFS Browser!)</a:t>
            </a:r>
            <a:endParaRPr lang="en-CA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7551A-3EE2-C1A7-EA99-342003C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206" y="1238339"/>
            <a:ext cx="8635588" cy="512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2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6FCB6-05F7-3193-9032-47F7B24B7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19CF75-6B94-2156-9C9C-EAD74DE5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Navigation – Multi-root Workspaces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419AC-5FF0-1F23-70CA-214806BB67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83A0E-18ED-2158-D63F-912362D67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67" y="1296161"/>
            <a:ext cx="8755496" cy="5198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DBA730-98A1-D5F9-CB9C-A37213B5F77A}"/>
              </a:ext>
            </a:extLst>
          </p:cNvPr>
          <p:cNvSpPr txBox="1"/>
          <p:nvPr/>
        </p:nvSpPr>
        <p:spPr>
          <a:xfrm>
            <a:off x="1928080" y="803379"/>
            <a:ext cx="833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Use the command “Add Folder to Workspace” and “Save Workspace As”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75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0D16E-1A96-0730-0B46-12FE38FAB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8884ED-AA9D-E55E-17E6-4F6DE3E90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Settings – Wrap Tabs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8CBBE-5779-2D5E-0238-915CFD8B0C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E93462-A72A-767B-B8FB-8DCD1DB36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089" y="1172711"/>
            <a:ext cx="8752511" cy="51968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F7592-A0E1-FCBE-648E-93F6791F7E5F}"/>
              </a:ext>
            </a:extLst>
          </p:cNvPr>
          <p:cNvSpPr txBox="1"/>
          <p:nvPr/>
        </p:nvSpPr>
        <p:spPr>
          <a:xfrm>
            <a:off x="1763088" y="737586"/>
            <a:ext cx="8752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Enable the “Wrap Tabs” VS Code setting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866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8B915-86E1-B73A-DA89-8566416FC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7BADD1-0495-3382-C9F1-958EABD0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Editing – Multi-cursor 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8F29F-F8CB-ACA7-26A5-B3769A8707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9593F-CFB8-EE06-B76D-EC579593FABE}"/>
              </a:ext>
            </a:extLst>
          </p:cNvPr>
          <p:cNvSpPr txBox="1"/>
          <p:nvPr/>
        </p:nvSpPr>
        <p:spPr>
          <a:xfrm>
            <a:off x="1823671" y="698754"/>
            <a:ext cx="8544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Manually add secondary cursors	→</a:t>
            </a:r>
            <a:r>
              <a:rPr lang="en-US" dirty="0">
                <a:solidFill>
                  <a:schemeClr val="accent2"/>
                </a:solidFill>
                <a:latin typeface="IBM Plex Sans"/>
                <a:cs typeface="Arial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Alt + Click</a:t>
            </a:r>
          </a:p>
          <a:p>
            <a:r>
              <a:rPr lang="en-US" dirty="0">
                <a:solidFill>
                  <a:schemeClr val="accent2"/>
                </a:solidFill>
                <a:latin typeface="IBM Plex Sans"/>
                <a:cs typeface="Arial"/>
              </a:rPr>
              <a:t>Keyboard shortcut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	→	</a:t>
            </a:r>
            <a:r>
              <a:rPr lang="en-US" dirty="0">
                <a:solidFill>
                  <a:schemeClr val="accent2"/>
                </a:solidFill>
                <a:latin typeface="IBM Plex Sans"/>
                <a:cs typeface="Arial"/>
              </a:rPr>
              <a:t>Ctrl + Alt + Down or Ctrl + Alt + Up</a:t>
            </a:r>
            <a:endParaRPr lang="en-CA" dirty="0">
              <a:solidFill>
                <a:schemeClr val="accent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7E7F20-3C08-96B6-477C-C00F9761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27" y="1430008"/>
            <a:ext cx="7605346" cy="50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13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6CD46-3ADC-19E7-2B36-5079A3031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6FF041-3AF2-D0CF-DCC1-EE2B0051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Editing – Column (box) selection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FF21BF-860E-5A46-54A8-341839C37F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27AD7-51E3-BFC7-7790-D86A992B1EA7}"/>
              </a:ext>
            </a:extLst>
          </p:cNvPr>
          <p:cNvSpPr txBox="1"/>
          <p:nvPr/>
        </p:nvSpPr>
        <p:spPr>
          <a:xfrm>
            <a:off x="2225683" y="824251"/>
            <a:ext cx="7740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Shift + Alt while dragging</a:t>
            </a:r>
            <a:endParaRPr lang="en-CA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02F0A-4646-1B00-5AAD-88CFE519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83" y="1274885"/>
            <a:ext cx="7740633" cy="516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24934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4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172B4A"/>
      </a:dk2>
      <a:lt2>
        <a:srgbClr val="E7E6E6"/>
      </a:lt2>
      <a:accent1>
        <a:srgbClr val="146D83"/>
      </a:accent1>
      <a:accent2>
        <a:srgbClr val="DF3B30"/>
      </a:accent2>
      <a:accent3>
        <a:srgbClr val="EDAF22"/>
      </a:accent3>
      <a:accent4>
        <a:srgbClr val="4AB8B3"/>
      </a:accent4>
      <a:accent5>
        <a:srgbClr val="146D83"/>
      </a:accent5>
      <a:accent6>
        <a:srgbClr val="DF3B30"/>
      </a:accent6>
      <a:hlink>
        <a:srgbClr val="4AB8B3"/>
      </a:hlink>
      <a:folHlink>
        <a:srgbClr val="146D8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D38A284-22A7-43C3-B47A-9265B0223479}" vid="{ACE4E438-5603-4828-897A-813107AF9B0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8491</TotalTime>
  <Words>356</Words>
  <Application>Microsoft Office PowerPoint</Application>
  <PresentationFormat>Widescreen</PresentationFormat>
  <Paragraphs>51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.AppleSystemUIFont</vt:lpstr>
      <vt:lpstr>Aptos</vt:lpstr>
      <vt:lpstr>Aptos Display</vt:lpstr>
      <vt:lpstr>Arial</vt:lpstr>
      <vt:lpstr>Calibri</vt:lpstr>
      <vt:lpstr>IBM Plex Sans</vt:lpstr>
      <vt:lpstr>Wingdings</vt:lpstr>
      <vt:lpstr>2021 Layouts</vt:lpstr>
      <vt:lpstr>1_2021 Layouts</vt:lpstr>
      <vt:lpstr>1_IBM presentation template</vt:lpstr>
      <vt:lpstr>Office Theme</vt:lpstr>
      <vt:lpstr>VS Code Features You Didn’t Know Existed</vt:lpstr>
      <vt:lpstr>Code Navigation – Go To Symbol in Editor (or Workspace)</vt:lpstr>
      <vt:lpstr>Code Navigation – Code Folding</vt:lpstr>
      <vt:lpstr>Code Navigation – Breadcrumbs</vt:lpstr>
      <vt:lpstr>Code Navigation – Tree View Searching</vt:lpstr>
      <vt:lpstr>Code Navigation – Multi-root Workspaces</vt:lpstr>
      <vt:lpstr>Settings – Wrap Tabs</vt:lpstr>
      <vt:lpstr>Code Editing – Multi-cursor </vt:lpstr>
      <vt:lpstr>Code Editing – Column (box) selection</vt:lpstr>
      <vt:lpstr>Code Editing – Overtype vs. Insert Mode</vt:lpstr>
      <vt:lpstr>Code Editing – Code Snippets</vt:lpstr>
      <vt:lpstr>Code Editing – Code Actions (Extract to new procedure)</vt:lpstr>
      <vt:lpstr>Code Editing – Code Actions (Test Stub Generation)</vt:lpstr>
      <vt:lpstr>Code Editing – Fill in Test Stub</vt:lpstr>
      <vt:lpstr>Extensions – Output Channels</vt:lpstr>
      <vt:lpstr>Sanjula Ganepola - VS Code Features You Didn’t Know Existed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264</cp:revision>
  <dcterms:created xsi:type="dcterms:W3CDTF">2021-01-11T03:24:53Z</dcterms:created>
  <dcterms:modified xsi:type="dcterms:W3CDTF">2025-05-18T04:39:31Z</dcterms:modified>
</cp:coreProperties>
</file>